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0"/>
  </p:notesMasterIdLst>
  <p:sldIdLst>
    <p:sldId id="256" r:id="rId2"/>
    <p:sldId id="286" r:id="rId3"/>
    <p:sldId id="288" r:id="rId4"/>
    <p:sldId id="287" r:id="rId5"/>
    <p:sldId id="313" r:id="rId6"/>
    <p:sldId id="290" r:id="rId7"/>
    <p:sldId id="306" r:id="rId8"/>
    <p:sldId id="307" r:id="rId9"/>
    <p:sldId id="293" r:id="rId10"/>
    <p:sldId id="294" r:id="rId11"/>
    <p:sldId id="295" r:id="rId12"/>
    <p:sldId id="314" r:id="rId13"/>
    <p:sldId id="315" r:id="rId14"/>
    <p:sldId id="296" r:id="rId15"/>
    <p:sldId id="309" r:id="rId16"/>
    <p:sldId id="316" r:id="rId17"/>
    <p:sldId id="310" r:id="rId18"/>
    <p:sldId id="298" r:id="rId19"/>
    <p:sldId id="311" r:id="rId20"/>
    <p:sldId id="317" r:id="rId21"/>
    <p:sldId id="312" r:id="rId22"/>
    <p:sldId id="304" r:id="rId23"/>
    <p:sldId id="292" r:id="rId24"/>
    <p:sldId id="305" r:id="rId25"/>
    <p:sldId id="257" r:id="rId26"/>
    <p:sldId id="308" r:id="rId27"/>
    <p:sldId id="273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F0EB6F-4641-4F9F-842A-826B075691DB}">
          <p14:sldIdLst>
            <p14:sldId id="256"/>
            <p14:sldId id="286"/>
            <p14:sldId id="288"/>
            <p14:sldId id="287"/>
            <p14:sldId id="313"/>
            <p14:sldId id="290"/>
            <p14:sldId id="306"/>
            <p14:sldId id="307"/>
            <p14:sldId id="293"/>
            <p14:sldId id="294"/>
            <p14:sldId id="295"/>
            <p14:sldId id="314"/>
            <p14:sldId id="315"/>
            <p14:sldId id="296"/>
            <p14:sldId id="309"/>
            <p14:sldId id="316"/>
            <p14:sldId id="310"/>
            <p14:sldId id="298"/>
            <p14:sldId id="311"/>
            <p14:sldId id="317"/>
            <p14:sldId id="312"/>
            <p14:sldId id="304"/>
            <p14:sldId id="292"/>
            <p14:sldId id="305"/>
            <p14:sldId id="257"/>
            <p14:sldId id="308"/>
          </p14:sldIdLst>
        </p14:section>
        <p14:section name="Untitled Section" id="{0467780C-5F6B-489F-A093-E64B5D533DF0}">
          <p14:sldIdLst>
            <p14:sldId id="27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F9BD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0" autoAdjust="0"/>
    <p:restoredTop sz="95733" autoAdjust="0"/>
  </p:normalViewPr>
  <p:slideViewPr>
    <p:cSldViewPr snapToGrid="0">
      <p:cViewPr varScale="1">
        <p:scale>
          <a:sx n="93" d="100"/>
          <a:sy n="93" d="100"/>
        </p:scale>
        <p:origin x="1256" y="68"/>
      </p:cViewPr>
      <p:guideLst/>
    </p:cSldViewPr>
  </p:slideViewPr>
  <p:outlineViewPr>
    <p:cViewPr>
      <p:scale>
        <a:sx n="33" d="100"/>
        <a:sy n="33" d="100"/>
      </p:scale>
      <p:origin x="0" y="-8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1T14:12:09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0 87 0,'-14'9'14'0,"3"-4"-11"15,-1 6-7-15,3-2-33 0,0 0-26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2T22:07:39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4156 491 72 0,'2'-1'19'0,"-2"-1"0"16,-2-1-1-16,2 3-14 0,0 0-3 16,-3 0-1-16,1 0 3 0,-2 0 1 15,2 0 1-15,0 0 1 0,1 0 1 16,-1 0-1-16,2 0-1 0,0 0 0 15,0 0-2-15,0 0 1 0,0-2 4 16,0 2 2-16,-1 0 3 0,2 2 2 16,-2-4 2-16,1 2 1 0,-3-1-2 15,4 4-1-15,-1-3-3 0,0 1-2 0,-1-2-3 16,1 2-1-16,0-2-2 0,1 2-1 16,-1-1-2-16,0 2 0 0,0-2 0 15,0 2-1-15,0-2 0 0,-1 0 1 16,2 0-2-16,-4 0 1 0,5 1 0 15,-2-1-1-15,0 0 1 0,1 2-1 16,4 1 1-16,-4-3-1 0,3 0 1 16,-3 0 0-16,2 2 0 0,-1-4 0 15,1 4 2-15,-3-6 2 0,2 3 1 0,-2-2 2 16,1-1 1-16,1 3 2 0,-2-2 0 16,-3-4 1-16,3 3-2 0,0-1-1 15,-2 2-1-15,0 0-1 0,-1-2-1 16,2 2-1-16,-2-2 0 0,1 2-1 15,2 0 0-15,-2-4-1 0,2 4 1 16,0-2-1-16,0-1 0 0,2 1 0 16,0-1 1-16,-4 0 0 0,5 1 0 15,-3 0-1-15,-1-1 1 0,1 1-2 0,0 0 1 16,-2 2-1-16,2-1 0 0,-3-1 0 16,3 0-1-16,0 2 1 0,0-2 0 15,-3 0-1-15,4-1 1 0,-2 0 0 16,-1 0 1-16,1-2 0 0,-1-2 1 15,0 2 0-15,-1-1 1 0,2-1 0 16,-1 2 1-16,-1 0-1 0,1 1 0 16,5 0 0-16,-4 1-1 0,1 0-1 15,-3-1 0-15,-2-1-1 0,3 2 0 0,1 0-1 16,-5-1 1-16,4 0-1 0,0-3 1 16,7 2 0-16,-5 2 0 0,-1-2 0 15,-4-2 1-15,2 3 0 0,-1 0-1 16,-2 1 1-16,-7 1 0 0,9-1 0 15,-6 1-1-15,10-3 0 0,-9 5 0 16,-1-2 0-16,1 1 0 0,1 0 0 16,-2 1-1-16,4-1 1 0,-6 2 0 15,7-3 0-15,-3 1 0 0,2-4 0 0,1 4 0 16,2-2 1-16,-4 0-1 0,3 1 1 16,-3 0-1-16,3 1 1 0,0-1-1 15,-2 0 0-15,0 2 0 0,-2-3-1 16,3 2 1-16,2 1-1 0,-3 0 0 15,1 3 0-15,-1-1 0 0,-2-3 0 16,5 4 0-16,-9-1 0 0,3 2 0 16,1 3 0-16,-3-8 0 0,2 6-1 15,1 0 1-15,0-2 0 0,0 0 0 0,-2-4-1 16,-1 0 0-16,2 2 1 0,-4-1-1 16,2 6 0-16,-5-3 0 0,1 2 0 15,0 1 1-15,0 0-1 0,0-1 1 16,1 2 0-16,0-5 0 0,3 4 0 15,0-2 0-15,3 3 0 0,-5-4 0 16,2 3 0-16,-1-3 0 0,0 1 0 16,0 3 0-16,-2-4 0 0,-1-5 1 15,3 8-1-15,1-3 0 0,-8-6 0 0,5 7 0 16,1-4 0-16,0 3 0 0,1 2 0 16,-3-2 0-16,0-2 0 0,4 5 0 15,-7-6 0-15,1 1 0 0,-4 1 0 16,1 1 0-16,-2 0 0 0,1 0 0 15,4 0 0-15,-2 1 0 0,0-1 0 16,3 4 0-16,-3-4 0 0,0 3 0 16,-3-2 0-16,0 1 1 0,-3-4-1 15,-1 2 0-15,-2 0 0 0,3-1 1 16,-1-1-1-16,6 1 0 0,-2 4 0 0,4-2-1 16,1-1 1-16,1 4 0 0,0-3-1 15,-1 4 1-15,-4-4-1 0,1 1 0 16,-2 3 1-16,-2 0-1 0,2-4 1 15,-2 4 0-15,-3-5 0 0,1 1 0 16,-1-1 0-16,-2 0 0 0,-1 0 0 16,0 2 0-16,2 0 0 0,1-1 0 15,0 1 0-15,0 1 0 0,4 2 0 16,-3-2 0-16,-1-3 0 0,-1 1 0 0,-2 1 1 16,2 1-1-16,2-1 0 0,1-1 0 15,0 1 0-15,3 3 0 0,3-2 1 16,1 1-1-16,-1-2 0 0,0-2 0 15,0 2 0-15,0-2 0 0,2 0 0 16,-2-2 0-16,2 0 0 0,-1 2 0 16,3 0-1-16,-1 0 1 0,-3-1-1 15,0 1 0-15,-2 0 0 0,2 1 1 16,-1-1 0-16,-2 2-1 0,1 0 1 0,-1-2 0 16,2 0 0-16,2 3 0 0,2-3 0 15,1 1 0-15,2 1 0 0,-3 0 0 16,2-1 0-16,-2 1 0 0,-3-1 0 15,0 1 0-15,-3 1 0 0,-5-3 0 16,2 2 0-16,0-1 0 0,3 1 1 16,-1-1-1-16,1 1 0 0,0-1 0 15,3 1 0-15,-1 1 0 0,1-3 0 16,0 2 0-16,0-1 1 0,1 3-1 0,1-3 0 16,0 4 0-16,1-2 0 0,0 3 0 15,0-3 0-15,-1 1 0 0,-2-1 0 16,0-2 0-16,-1-1 0 0,-1 0 0 15,0-1 0-15,-1 1 0 0,3 1 0 16,2-1 0-16,1 4-1 0,0-3 1 16,4 4 0-16,-1-2 0 0,2 2-1 15,-2-2 1-15,4 2 0 0,1-1-1 16,-1 1 1-16,1-2 0 0,1 4 0 0,-2-4 0 16,1 3 0-16,-1 2 0 0,-1-2-1 15,-1 2 1-15,0 0 0 0,-5-2 0 16,2 2 0-16,0-1 0 0,-2 1 0 15,-1 1 0-15,-1-1-1 0,1 3 1 16,1 0 0-16,2 2 0 0,0-2 1 16,1-2-1-16,2 1 0 0,0-2 1 15,0-1-1-15,0 1 0 0,1 0 1 16,-2 2-1-16,-3-1 0 0,0 2 0 0,0 2 0 16,0 0 0-16,-1 2 0 0,-2-2 0 15,1 1 1-15,1 0-1 0,0 2 0 16,-1-5 0-16,3 4 0 0,-2-4 0 15,2 1 1-15,-4-1-1 0,4-1 1 16,-2-1-1-16,2-1 0 0,0-2 1 16,3 4-1-16,0-1 0 0,0-4 0 15,3 5 1-15,0-3-1 0,-1 3 0 16,-1 1 0-16,2-1 0 0,-3-1 0 0,5 5 0 16,-4-3 0-16,2 3 0 0,2-1 0 15,0 1 0-15,-1 1 0 0,1-3 0 16,-2 1 1-16,-1 1-1 0,-1-3 0 15,1 2 1-15,-4-4-1 0,2 2 1 16,2 0-1-16,-1-1 0 0,2 1 0 16,-1 1 0-16,-1 1 0 0,2 3 0 15,-1-2 0-15,-1 2 1 0,-1 1-1 16,0-1 0-16,3 0 0 0,-4 1 1 16,2 1-1-16,1-1 1 0,1 2 0 15,0-2 0-15,0 2 1 0,-1 2-1 0,4-5 1 16,0 3 0-16,0-2 0 0,-2-1-1 15,5 1 1-15,0 2 0 0,1-3 0 16,1 4-1-16,-3-1 0 0,4-1 0 16,1 2-1-16,-4 1 1 0,1-2-1 15,5 0 1-15,-4 1-1 0,0-2 1 16,-1 2 0-16,1-2 0 0,0-3 0 16,0 3 0-16,-7-1 1 0,4 2-1 15,2 2 0-15,2 2 0 0,-2-4 0 0,-1 3 0 16,1-3 0-16,1 3 0 0,1-4 0 15,1 1 0-15,-4-7 0 0,4 7 0 16,-1-4 0-16,-1 2-1 0,0-4 1 16,0 1-1-16,0-3 1 0,0 0-1 15,0 2 0-15,0 1 0 0,2 0 1 16,-1 2-1-16,-1 0 0 0,-4-2 1 16,5 2 0-16,-2-2-1 0,-1 0 1 15,1 0 0-15,-1-1 0 0,2-2 0 0,3 6 0 16,-4-4 0-16,2 1 1 0,-7-8-1 15,4 9 0-15,2-3 0 0,2-1 1 16,-2 0-1-16,1 2 0 0,-1-7 1 16,7 10-1-16,-4-6 1 0,-2-2-1 15,-1 3 0-15,2-5 1 0,-2 2-2 16,2 6 1-16,1-4 0 0,-2 2-1 16,1 2 0-16,1-1 1 0,0 4-1 15,-1-2 0-15,-2-1 0 0,1 3 0 0,3 2 0 16,-3-5 0-16,1 2 0 0,1 0 0 15,-2-2 0-15,4 4 0 0,-2-4 1 16,-1 0-1-16,1 0 1 0,0 2-1 16,0 0 1-16,1 0-1 0,-1-2 0 15,1 2 1-15,0-1-1 0,-1 1 0 16,2-2 0-16,-1 4 1 0,-1-2-1 16,4 1 0-16,-2-3 0 0,-2 2 0 15,3 3 0-15,-1 0 1 0,-1 0-1 0,3 3 0 16,-1-6 0-16,0 6 0 0,1 2 1 15,-3-5-1-15,3 3 0 0,-4-5 0 16,0 0 0-16,2 4 1 0,-2-4-1 16,2 2 0-16,-2-1 0 0,3-3 0 15,-1 1 0-15,-2 0 0 0,3 0 0 16,-1 0 0-16,-2 1 0 0,2-1 1 16,-2 0-1-16,2 1 0 0,-2 0 0 15,0 2 0-15,0-1 1 0,1-1-1 0,-1 0 0 16,-2 4 0-16,3-2 0 0,-3 0 0 15,2 0 0-15,0 1 0 0,1 2 0 16,-3-3 0-16,2 2 1 0,0-2-1 16,-1 1 0-16,0-1 0 0,-1-3 0 15,-1 0 1-15,2 0-1 0,-1 3 0 16,-1-7 1-16,2 6-1 0,-2-6 0 16,0 6 1-16,0-2-1 0,2 3 0 15,-4-5 1-15,0 5-1 0,2-4 0 0,0 3 0 16,-1-1 1-16,-1 1-1 0,1-3 0 15,1 4 1-15,0-1 0 0,-2 1 0 16,0-2 0-16,2 2 0 0,-1 0 0 16,1 2 0-16,0 1-1 0,-2 0 1 15,2 0-1-15,0 0 0 0,-1 3 0 16,1-3 0-16,0 0 0 0,0 1 0 16,0 0 0-16,1-2 0 0,-1-2 0 15,2 3 0-15,-1-2 0 0,-1 1 0 16,0-7 0-16,2 5 0 0,0-1 0 0,-1 0 0 15,1 0 0-15,-1-1 0 0,1-1 0 16,0 6 0-16,-1-8 0 0,1 5 0 16,-2-3 0-16,1 0 0 0,-1 1 1 15,3 1-1-15,-1-4 0 0,0 2 0 16,1-2 0-16,0 3 1 0,0-1-1 16,2-2 1-16,0 2 0 0,-1 1-1 15,1 1 1-15,1 4 0 0,-1-2 0 16,0-1-1-16,1 5 1 0,-3-5-1 0,0 0 1 15,1 2-1-15,0-4 1 0,0-1-1 16,0 1 1-16,-2 0-1 0,1 4 1 16,2 0-1-16,-4 1 1 0,-1-2-1 15,0 1 0-15,-1-2 1 0,1 0-1 16,0-2 0-16,-3-3 0 0,1 0 0 16,-1 2 1-16,3 0-1 0,-2 0 0 15,2 0 0-15,-1-2 0 0,2 3 0 16,-1-3 0-16,2 2 0 0,-2-2 0 0,0 2 0 15,0-2 0-15,1 1 0 0,-1-1 0 16,0 0 0-16,0 0 0 0,2 2 0 16,-2-3 0-16,6 1 0 0,-4-1 0 15,-1 1 0-15,3-3 0 0,-1-2 0 16,0 2 0-16,2-1 1 0,-5 3 0 16,3-1 0-16,2-2 0 0,6 5 1 15,-7-4-1-15,1 1 1 0,1-1 0 16,-4-5 0-16,3 3 0 0,-2-1-1 0,-6-3 0 15,4 1 0-15,1 1 0 0,-4-1 0 16,5 2-1-16,-1 0 1 0,1 1-1 16,0 1 0-16,1-2 0 0,-3 1 1 15,5-1-1-15,-2 1 0 0,-4-4 0 16,-5-3 0-16,5-1 0 0,3 6 0 16,-3-6 1-16,2 6-1 0,-2-4 1 15,1-2-1-15,6 6 1 0,-7-3-1 16,1 3 1-16,-2-6-1 0,1-1 0 0,0 3 0 15,1 1 0-15,-1 0 0 0,0-2 0 16,0-2-1-16,5 6 1 0,-4-4-1 16,1 1 1-16,1 2 0 0,2-4-1 15,-4 1 1-15,3-2 0 0,-3 0 0 16,2 3 0-16,1-3 0 0,-4 0 0 16,1 0 0-16,4 3 1 0,-2-1-1 15,-1-1 1-15,1-2-1 0,0 2 1 16,0-1-1-16,-1 2 1 0,-1-2-1 0,2 3 0 15,1-1 0-15,-4-1 1 0,-2-4-1 16,0 5 0-16,6-1 0 0,-4-1 0 16,0 0 0-16,0 0 0 0,0 3 1 15,4 2-1-15,-1-2 0 0,-3 2 0 16,0-3 1-16,0 2-1 0,4 0 0 16,-4 0 0-16,3-1 0 0,-2 2 0 15,1-2 0-15,1 2 0 0,-3-2 0 16,3 2 0-16,-3-2 0 0,3 3 0 0,-3-2 1 15,2 2-1-15,0-1 0 0,1 1 0 16,-3-4 0-16,1 4 0 0,-1-5 0 16,0 6 0-16,0-4 0 0,2 2 1 15,-1 3-1-15,1-1 0 0,0 0 0 16,-1 4 0-16,2 0 0 0,-1 0 0 16,1-2 0-16,-3 1 0 0,5-1 0 15,-5 1 0-15,1-1 0 0,-1-1 0 16,0 0 0-16,2 0 0 0,1 5 0 15,-1-4 0-15,1 2-1 0,-2-3 1 16,4 2 0-16,-2 2 0 0,2-1 0 0,-3 0-1 16,2 2 1-16,0 0 0 0,2-2-1 15,-3 1 1-15,3-2 0 0,-1-1-1 16,3 1 1-16,-2-1 0 0,2 4 0 16,0 4-1-16,2-6 1 0,-1 5 0 15,2 0 0-15,-1 3 0 0,1-5 0 16,1 2 0-16,-2-2 0 0,1-1 0 15,0 1 0-15,0 0 0 0,2-1-1 16,-1 3 1-16,2-4 0 0,-1 2 0 0,3 2 0 16,-2 2 0-16,2-3 0 0,-2 4 0 15,2 0 0-15,1-3 0 0,1-2 0 16,-3 2 0-16,1-3 0 0,2-2 0 16,-1-2 0-16,-1-1 0 0,0 3 0 15,1 5 0-15,2-5 0 0,-2 2 0 16,2-2 1-16,0 1-1 0,0-1 0 15,0 2 0-15,-1-5 0 0,0 3 0 16,0 0 1-16,-1 0-1 0,1-1 0 0,-1 1 0 16,-1-3 0-16,1-2-1 0,1 2 1 15,-1-2 0-15,0-1 0 0,1 0 0 16,-4-2 0-16,3 2 0 0,-3 2 1 16,2-2-1-16,-2 1 0 0,2 1 0 15,-3-1 0-15,1 2 0 0,-1-2 0 16,-1-1 0-16,1 1 0 0,-2-2 0 15,2 2 0-15,-1-1 0 0,3-2 0 16,-1 3 0-16,0 0 0 0,0-2 0 0,2 2 0 16,0-1 0-16,0-1 0 0,-4 1 0 15,4 0 1-15,0 3-1 0,-2-4 0 16,2 3 0-16,0-1 0 0,4 2 0 16,1-2 0-16,1 1 0 0,-2-6 0 15,6 4 0-15,-4 0 1 0,3-4-1 16,-4-1 0-16,4 3 0 0,-5-3 0 15,3 5 0-15,-5-2 1 0,5 1-1 16,-3 0 0-16,2-1 0 0,-1 1 0 0,2-1 0 16,1 0 0-16,0-2 0 0,0 3 0 15,1-3 0-15,3 2 0 0,1-1 1 16,-1 0-1-16,4 1 0 0,-1 0 1 16,4 0-1-16,0-1 0 0,3 1 1 15,0-2-1-15,1 1 1 0,1-2-1 16,-1 1 1-16,1-1-1 0,1 2 1 15,-2-2-1-15,2 2 1 0,-1-6 0 16,-1 3-1-16,2-1 1 0,2 1 0 0,0-2-1 16,-1-1 1-16,-1 3-1 0,4-2 0 15,4 1 0-15,4 2 1 0,-4-3-1 16,0 1 1-16,0-1 0 0,0 0-1 16,-3 0 1-16,0 0 0 0,-7-2 0 15,4 2 0-15,1-2 0 0,5 7 1 16,-3-2-1-16,0-2 0 0,1 2 1 15,0 0-1-15,2-1 0 0,0-1 0 16,-1 0 0-16,-2 1-1 0,1-1 1 0,-3 4-1 16,4 1 0-16,-4 0 0 0,0 0 0 15,-4-1 0-15,2 3 0 0,-1-1 0 16,2-1-1-16,-2-1 1 0,2 1 0 16,-2-1 0-16,5 1 0 0,2 0 0 15,0-1 0-15,1-2 0 0,0 1 0 16,0 1 0-16,1 3 1 0,-4-5-1 15,0 1 0-15,3 1 0 0,-3-1 1 16,0 1-1-16,1 1 0 0,0 0 1 16,2 0-1-16,3-3 0 0,-1 4 1 15,3-1-1-15,-1-2 1 0,7 1 0 0,-4-2-1 16,-3 0 1-16,1 0-1 0,-6-3 0 16,0 1 0-16,3 1 1 0,-5-1-1 15,3 2 0-15,0-2 1 0,4 7-1 16,1-3 0-16,-3-1 1 0,-1 1-1 15,-2-2 0-15,1 0 0 0,-2 1 0 16,-1-4 0-16,0 2 0 0,1-1 0 16,-1 1 1-16,3 1-1 0,3 0 0 15,-1 1 0-15,-1-2 0 0,1 2 0 0,4 1 0 16,0 1 1-16,-6-2-1 0,2-1 0 16,-7 2 0-16,3-2 0 0,1 2 0 15,-4-2 0-15,-1 0 0 0,2-2 0 16,1 2 0-16,8 0 1 0,-8 0-1 15,1 0 0-15,1 0 0 0,4 2 0 16,-3-1 0-16,0-2 0 0,-4-1 0 16,4 2 0-16,-4-3 0 0,-1 1 0 15,-2-1 0-15,0-2 0 0,-3 1 1 0,2-1-1 16,0 2 0-16,2-2 0 0,-2 0 0 16,0-1 0-16,0 1 1 0,5-1-1 15,-5-2 0-15,3-1 0 0,-1-3 0 16,1-2 0-16,-3 3 1 0,-1-3-1 15,-4 0 0-15,0 6 0 0,-4-5 0 16,-1 4 0-16,-2-2 0 0,-1-2 1 16,1 2-1-16,-2 0 0 0,-1-3 0 15,1 3 1-15,0 1-1 0,3-1 1 0,0 3-1 16,0-1 1-16,-3 1-1 0,-2-2 1 16,-1-1-1-16,-2-1 1 0,-1 1 0 15,-4 0 0-15,2 1 0 0,0-1 0 16,-3 2 1-16,0-3-1 0,1 3 1 15,-3-4-1-15,2-1 1 0,-2 0-1 16,0 0 0-16,1-2 1 0,-3-1-1 16,-1 1 1-16,-1 0 0 0,-4-1 0 15,2 1 0-15,0-2 1 0,-2 4 0 0,-1 2 0 16,0-4 0-16,1 3 0 0,-1-1-1 16,-2-2 0-16,2 3 0 0,-2-2 0 15,0-1-1-15,2 2 0 0,-4-1 1 16,2 0-1-16,1 0 1 0,-1 0-1 15,0 0 0-15,-2-2 1 0,1 0-1 16,1 1-1-16,-1-1 1 0,-1-1-1 16,-1 2 0-16,2 2 1 0,-2-2-1 15,0 2 0-15,0-3 0 0,0 1 0 0,-3 0 0 16,3 0 1-16,-3 1-1 0,-1 0 1 16,0 0-1-16,-1 0 1 0,-1 3-1 15,-1-4 1-15,1 0-1 0,-2 0 0 16,0 0 1-16,0 1-1 0,-1-3 0 15,1 3 0-15,-2 0 0 0,4 4 0 16,-2-1 0-16,0 1 1 0,0-2-1 16,4 3-1-16,-6-1 1 0,2-1 0 15,-1-1 0-15,-1 2 0 0,1-2-1 0,-1 2 1 16,-4-1 0-16,3 1-1 0,-1-2 1 16,-3 2-1-16,1 0 1 0,0 0 0 15,-2 1-1-15,0 2 1 0,1-3-1 16,0 5 1-16,-2-3 0 0,-2-1 0 15,0 2 0-15,0 2 0 0,-3-2 0 16,0 2 0-16,-5-1 0 0,2 3-1 16,3-1 1-16,-1-1 0 0,1 1 0 15,0-1 0-15,0 1 0 0,2-2-1 16,-3 3 1-16,0-1 0 0,-3-1 0 0,1 1 0 16,-2 2 0-16,1 0 0 0,-1 3 0 15,-2-4 0-15,-1 0 0 0,2 4 0 16,-1 0 0-16,-1-3 0 0,0 3 0 15,0-4 0-15,3 3 0 0,2-1 0 16,-2 1 0-16,2-1 0 0,-2-1 0 16,0 0 0-16,-1 0 0 0,-1 1-1 15,1-1 1-15,1 0 0 0,0 0 0 16,0 1-1-16,2 0 1 0,2 2 0 0,0 2 0 16,1-2 0-16,0 0 0 0,0 0-1 15,0-2 1-15,-2 1 0 0,-3 1-1 16,-1 0 1-16,0-2 0 0,1-2 0 15,-5 4-1-15,2 0 1 0,2-4 0 16,1 3 0-16,1-2 0 0,1-1 1 16,-2 6-1-16,4-4 0 0,-3 1 0 15,-2-4 0-15,3 2 0 0,-2 0 1 16,3 0-1-16,0 1-1 0,1 0 1 0,-1 1 0 16,5 2 0-16,-3-2 0 0,0 1 0 15,-2-3 0-15,0 1 0 0,4 2 0 16,-1-1 0-16,1 1 0 0,1-2 0 15,-2 2 0-15,1 2 0 0,-1-6-1 16,-1 3 2-16,-5-1-1 0,4-2 0 16,2 0 0-16,1 0 0 0,-1-1 0 15,2 2 1-15,0-2-1 0,6 3 0 16,-2-2 0-16,-3 1 0 0,-1 3 0 0,4-2 0 16,-1 2 0-16,0-2-1 0,0 1 1 15,-3-1 0-15,2 2-1 0,-1-3 1 16,-4 1-1-16,2 2 0 0,1 2 1 15,0 0-1-15,2-1 1 0,-2 1-1 16,3 1 1-16,-2-1 0 0,4 1 0 16,-6-3 0-16,2 3 0 0,1-2 0 15,-7-1 0-15,7 2 0 0,-1 1 0 16,1-1 0-16,0-2 0 0,-1 1 0 0,-1-1 0 16,8 2 0-16,-6-4 1 0,-7-1-1 15,1-2 0-15,-1 2 0 0,3 0 0 16,-1 0 0-16,-2 1 0 0,1 1 0 15,2-1 0-15,4 4-1 0,-2-2 1 16,0-2 0-16,-3 4 0 0,3-4 0 16,0 4 0-16,-2-4 0 0,1 1 0 15,-4-1 0-15,0 2 0 0,7-2 0 16,-3 1 0-16,1 1 0 0,0 0 0 0,1 1 0 16,1 1 0-16,-2 0 0 0,0-1 0 15,-2 1 0-15,-1 1 0 0,2 0 0 16,-4-1 0-16,4-1 0 0,-4 1 0 15,2-4 0-15,-3 2 0 0,2-4 0 16,-2 0 0-16,1 1 0 0,-1-2 0 16,3-1 1-16,-2 3-1 0,1 0 0 15,1 0 0-15,1 0 0 0,0-1 1 16,2 1-1-16,4 2 0 0,0-4 1 0,1 2-1 16,0-2 0-16,1 2 0 0,1 0 0 15,-2-4-1-15,-1 1 1 0,3 0 0 16,-1-1-1-16,4 1 1 0,-1 0-1 15,1-1 1-15,1 3 0 0,0-3 0 16,0 3 0-16,2-1 0 0,-1 2 0 16,1-5 0-16,3 3 1 0,-2-3 0 15,2 0-1-15,-2 2 1 0,4-2 1 16,-3-3-1-16,3 3 0 0,-2-1 0 16,1 1-1-16,-1-3 1 0,0 1-1 0,0 1 1 15,3 1-1-15,-4-2 0 0,1 1 1 16,0-2-1-16,2 3 1 0,-3-6 0 15,1 0-1-15,-1-7 1 0,-1 5 0 16,0-4 0-16,0 1 0 0,1-5 0 16,-3 5 0-16,1-1 0 0,0 4 0 15,1-2 0-15,-1-2-1 0,-1-2 1 16,-1 1 0-16,2 1-1 0,-2-4 0 16,2 2 1-16,-1-3-1 0,0 2 0 15,0 1 0-15,3 2 0 0,-3-4 0 0,2 2 0 16,1 0 0-16,-3 0 0 0,3 0 1 15,-1 0 0-15,0-2-1 0,-1-1 1 16,1-1-1-16,0 1 1 0,1 0 0 16,-3-1 0-16,3 1-1 0,-1-2 0 15,2 5 1-15,-2-1-1 0,0-3 1 16,2 3-1-16,3-1 0 0,-2 3 1 16,1 1-1-16,1-1 0 0,0 1 0 15,1 1 0-15,-1 0 0 0,0 3 0 0,0-3 0 16,2 6-1-16,-2-2 1 0,0 2 0 15,0-3 0-15,2 2 0 0,-1-3 0 16,2 4 1-16,-1 0-1 0,0-1 0 16,-1 1 1-16,2 2-1 0,-3 0 0 15,2 0 1-15,-2 0-1 0,1-5 1 16,1 2-1-16,0 2 1 0,-2-4-1 16,1 2 0-16,1-1 1 0,-4 0-1 15,5 2 1-15,-3-1-1 0,2-1 0 0,0 0 1 16,-2-1-1-16,0 0 0 0,3 0 0 15,-5-3 0-15,4 2 0 0,-4-5 0 16,4 3 0-16,-1-2 1 0,1-1-1 16,-2 2 0-16,1 1 0 0,1 0 0 15,1 0 0-15,-3 1 1 0,2 1-1 16,-2 0 0-16,0-2 0 0,1 1 1 16,1-1-1-16,-1 5 0 0,3 2 0 15,-4-3 0-15,1 0 0 0,1-1 0 0,-2-2 0 16,0 4 0-16,0-5 0 0,0 2 0 15,0 1 1-15,1 3-1 0,1 2 0 16,-2-1 1-16,-2-1 0 0,2 0 0 16,0 1 0-16,-1-2 0 0,1 1 0 15,-3 0 0-15,1 2 0 0,0 0 0 16,4 3 0-16,0 0 0 0,-4-3-1 16,2 3 1-16,0-1-1 0,0 1 0 15,2-1 0-15,-6-6 0 0,4 6-1 0,2-1 1 16,-5-7 0-16,3 4 0 0,1-1 0 15,1 3 0-15,0 0 0 0,-2-2 0 16,1 1 0-16,7 7 0 0,-8-6 0 16,2 2 0-16,-5-6 0 0,4 4 0 15,-1 0 0-15,2-1 0 0,-2 1 0 16,4 1 0-16,-4-3-1 0,8 9 1 16,-6-6 0-16,-1 2 0 0,6 0 1 15,-7-1-1-15,0 3 0 0,1-1 0 0,-1-2 0 16,0-2 0-16,0 1 0 0,-3 2 0 15,3 0 0-15,0 1 0 0,7-1 0 16,-9 3 0-16,0 0 0 0,2 0 0 16,0 2 0-16,-1 0 0 0,1-2 0 15,-8 1 0-15,8-1 0 0,0 3 0 16,0 2 0-16,-2-1 0 0,1-2 0 16,-1 1 0-16,2-1 0 0,-3 1 0 15,1-4 0-15,-1 1 0 0,3 1-1 16,-1-1 1-16,-2 0 0 0,3 2 0 15,0-2-1-15,0 2 1 0,0 0-1 0,-2 0 0 16,2-1 0-16,2 3 0 0,-4-1 1 16,0 1-1-16,-1-2 0 0,5 1 0 15,-2-1 1-15,-2 0-1 0,1 0 1 16,1-2 0-16,-2 2 0 0,5 1 0 16,-4 0-1-16,1 1 1 0,0 1-1 15,-2-2 1-15,2 2-1 0,0-1 0 16,0 1 0-16,-3-3-1 0,1 1 0 15,1-1 1-15,-1 1-1 0,-1 1 0 0,0-1 0 16,-2-1 0-16,-1 0 1 0,1 1 0 16,-1 2 0-16,-2-5 0 0,-2 4 0 15,2-1 1-15,-1-1-1 0,3 2 1 16,-4-3 0-16,1 1 0 0,-1 0 0 16,-1-2 1-16,2 1-1 0,-4-1 0 15,-1 2 0-15,3 0 1 0,-2-1-1 16,0 1 0-16,2 2 0 0,-1-4 0 15,1 3 0-15,0-1 0 0,0 0 0 0,0 0 0 16,0 0 0-16,3 1 0 0,0 1 0 16,1-1 0-16,1-1 0 0,1 0 0 15,-1-1 0-15,-2 3 1 0,3-2-1 16,-1 0 0-16,0 3 1 0,-4-4-1 16,-1 1 0-16,2 2 0 0,-1-4 0 15,-2 3 0-15,-1-2 0 0,-1-3 0 16,3 4 0-16,1-2 0 0,-2-1 0 15,1 0 0-15,1-1 0 0,2 4 0 0,0 0 0 16,-1-3 0-16,-1 0 0 0,2 2 0 16,1 0 0-16,-3 0 0 0,1-2 0 15,1 0 1-15,0-2-1 0,0 3 0 16,2-1 0-16,-1 1 0 0,1 0 1 16,1 1-1-16,0-1 0 0,-1 0 0 15,1 0 0-15,-1-1-1 0,0 1 1 16,1-1 0-16,-1-2-1 0,-1 2 1 15,3 1 0-15,-1-3 0 0,-1 0 0 0,-1-3 0 16,1 2 1-16,0-2-1 0,-1 1 0 16,1-1 0-16,-2 2 0 0,2-2 0 15,-1 1 0-15,1-1 0 0,-2 2 0 16,2-2 0-16,0 0 0 0,-2 1 0 16,3 1 0-16,-3-1 0 0,2 1 0 15,1-1 1-15,-1 2-1 0,-1-4 0 16,3-1 1-16,-3-1-1 0,1-2 0 15,0 0 0-15,-2 2 0 0,1-3 0 0,1 1 0 16,-2 2 0-16,2-4 0 0,0 2 0 16,2-3 0-16,-2 0 0 0,3 0 1 15,-2 2-1-15,2 3 1 0,-2-2-1 16,2 3 1-16,0 2-1 0,0 0 0 16,0-3 0-16,0 0 1 0,1 0-1 15,0-1-1-15,-1 0 1 0,5 2 0 16,-4-3 0-16,2 2 0 0,0 1 0 15,0-1-1-15,2 2 1 0,-1-1 0 0,-1-3 0 16,2 0 1-16,1 4-1 0,-3-4 0 16,2 0 0-16,1-1 0 0,-2 1 0 15,1-1 0-15,0 2 1 0,-4-4-1 16,0 4 1-16,2-3-1 0,-3 1 1 16,0 1 0-16,0 0-1 0,0-1 0 15,1-1 1-15,1 3-1 0,-1-1 0 16,0 2 0-16,-1-1 0 0,3 1 0 15,-1 2 0-15,1 2 0 0,-3-1 0 16,-1 0 0-16,1-3 0 0,2-2 0 0,-3 2 1 16,0 0-1-16,-1 1 0 0,2 0 0 15,-2 1 0-15,2 4 0 0,-2 0 0 16,-3 0 1-16,5 0-1 0,0-1 0 16,5 1-1-16,-6-2 1 0,3 1 0 15,-2 1 0-15,3 0 0 0,-2-2 0 16,2 4 0-16,-6-5 0 0,6 3 0 15,0 0 0-15,0-1 0 0,0-2 0 16,0 3 0-16,-2 2 0 0,1-2 0 0,1 1 0 16,0 1 0-16,0 0 1 0,-2 1-2 15,2 0 1-15,-3-4 0 0,3 2 0 16,0 0 0-16,-2 0-1 0,1 4-2 16,1 0-2-16,0-3-2 0,1 6-5 15,-1-5-5-15,2 0-6 0,4 2-6 16,5-8-8-16,7-3-11 0,2-5-65 15,13-3-74-15,13-7-173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F9D4D-9EA6-4037-AB5B-4AEE090FBDF0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86647-7AE0-4CBA-AC4E-932692EE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advances in autonomous robots collaborating to accomplish complex missions have been brought back exciting times for robotics research.</a:t>
            </a:r>
          </a:p>
          <a:p>
            <a:r>
              <a:rPr lang="en-US" dirty="0"/>
              <a:t>They have been applied to build real world systems and found applications in areas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86647-7AE0-4CBA-AC4E-932692EE63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0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43838"/>
            <a:ext cx="7543800" cy="95549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21" y="13216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22960" y="4452906"/>
            <a:ext cx="7543800" cy="125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681725"/>
            <a:ext cx="7543800" cy="914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335640"/>
            <a:ext cx="7543801" cy="453345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86918" indent="-285750"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 marL="669798" indent="-285750">
              <a:buFont typeface="Arial" panose="020B0604020202020204" pitchFamily="34" charset="0"/>
              <a:buChar char="•"/>
              <a:defRPr sz="1600"/>
            </a:lvl3pPr>
            <a:lvl4pPr marL="852678" indent="-285750">
              <a:buFont typeface="Arial" panose="020B0604020202020204" pitchFamily="34" charset="0"/>
              <a:buChar char="•"/>
              <a:defRPr sz="1600"/>
            </a:lvl4pPr>
            <a:lvl5pPr marL="103555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 Language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CC721F-1D71-470D-9ADD-E53F1C9EB2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596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921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2960" y="1273996"/>
            <a:ext cx="3703320" cy="459509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F394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739B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86918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2A39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669798" marR="0" lvl="2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852678" marR="0" lvl="3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035558" marR="0" lvl="4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73996"/>
            <a:ext cx="3703320" cy="45950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86918" indent="-285750">
              <a:buFont typeface="Arial" panose="020B0604020202020204" pitchFamily="34" charset="0"/>
              <a:buChar char="•"/>
              <a:defRPr>
                <a:solidFill>
                  <a:schemeClr val="accent4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7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(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25366"/>
            <a:ext cx="7543801" cy="45437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384048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B259EE1-6719-4AB3-8FD4-8FBC339508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152223"/>
            <a:ext cx="747522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8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80" r:id="rId4"/>
    <p:sldLayoutId id="2147483681" r:id="rId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lang="en-US" sz="1800" kern="1200" dirty="0" smtClean="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-org/P/blob/master/Src/Samples/FaultTolerantDistributedSystems/ChainReplication/Test/TestScript.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drona-org.github.io/Dro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ctrTitle"/>
          </p:nvPr>
        </p:nvSpPr>
        <p:spPr>
          <a:xfrm>
            <a:off x="475903" y="1433120"/>
            <a:ext cx="8342710" cy="57643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Compositional Reasoning of P programs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251" y="3164003"/>
            <a:ext cx="7543800" cy="142724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Ankush Desai</a:t>
            </a:r>
          </a:p>
          <a:p>
            <a:pPr algn="ctr"/>
            <a:r>
              <a:rPr lang="en-US" sz="2400" b="1" dirty="0">
                <a:latin typeface="Consolas" panose="020B0609020204030204" pitchFamily="49" charset="0"/>
              </a:rPr>
              <a:t>Shaz Qadeer</a:t>
            </a:r>
          </a:p>
          <a:p>
            <a:pPr algn="ctr"/>
            <a:endParaRPr lang="en-US" sz="2400" b="1" baseline="30000" dirty="0">
              <a:latin typeface="Consolas" panose="020B0609020204030204" pitchFamily="49" charset="0"/>
            </a:endParaRPr>
          </a:p>
          <a:p>
            <a:pPr algn="ctr"/>
            <a:endParaRPr lang="en-US" sz="2400" baseline="300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aseline="300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589584" y="0"/>
            <a:ext cx="6884565" cy="955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pperplate Gothic Bold" panose="020E0705020206020404" pitchFamily="34" charset="0"/>
              </a:rPr>
              <a:t> P Language</a:t>
            </a:r>
          </a:p>
        </p:txBody>
      </p:sp>
      <p:pic>
        <p:nvPicPr>
          <p:cNvPr id="1028" name="Picture 4" descr="@p-org">
            <a:extLst>
              <a:ext uri="{FF2B5EF4-FFF2-40B4-BE49-F238E27FC236}">
                <a16:creationId xmlns:a16="http://schemas.microsoft.com/office/drawing/2014/main" id="{C1962687-0B04-4E19-A281-C0C8FD26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3" y="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20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9D29E1-A573-49D6-B80D-D2B738D7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9" y="1544932"/>
            <a:ext cx="5042163" cy="31630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BFE75-714B-4955-AC83-25AA9683FCF0}"/>
                  </a:ext>
                </a:extLst>
              </p:cNvPr>
              <p:cNvSpPr txBox="1"/>
              <p:nvPr/>
            </p:nvSpPr>
            <p:spPr>
              <a:xfrm>
                <a:off x="1450215" y="1266294"/>
                <a:ext cx="3842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𝐶h𝑎𝑖𝑛𝑅𝑒𝑝𝑙𝑖𝑐𝑎𝑡𝑖𝑜𝑛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𝐿𝑖𝑛𝑒𝑎𝑟𝑧𝑎𝑏𝑖𝑙𝑖𝑡𝑦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BFE75-714B-4955-AC83-25AA9683F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15" y="1266294"/>
                <a:ext cx="384265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34CCC-EA51-4FC1-B1DD-442DBDFB94C2}"/>
                  </a:ext>
                </a:extLst>
              </p:cNvPr>
              <p:cNvSpPr txBox="1"/>
              <p:nvPr/>
            </p:nvSpPr>
            <p:spPr>
              <a:xfrm>
                <a:off x="6222418" y="1395218"/>
                <a:ext cx="24058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𝐹𝑖𝑛𝑖𝑡𝑒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h𝑎𝑟𝑑𝑛𝑒𝑠𝑠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34CCC-EA51-4FC1-B1DD-442DBDFB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18" y="1395218"/>
                <a:ext cx="2405851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A17850-3719-4C09-9081-A39F88D23D91}"/>
                  </a:ext>
                </a:extLst>
              </p:cNvPr>
              <p:cNvSpPr/>
              <p:nvPr/>
            </p:nvSpPr>
            <p:spPr>
              <a:xfrm>
                <a:off x="6113609" y="2423238"/>
                <a:ext cx="27204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𝑒𝑥𝑒𝑐𝑢𝑡𝑖𝑜𝑛𝑠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𝐿𝑖𝑛𝑒𝑎𝑟𝑧𝑎𝑏𝑖𝑙𝑖𝑡𝑦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A17850-3719-4C09-9081-A39F88D23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609" y="2423238"/>
                <a:ext cx="2720488" cy="646331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C3CBAF-CC7C-4F62-AE3C-C44E5C2829BB}"/>
                  </a:ext>
                </a:extLst>
              </p:cNvPr>
              <p:cNvSpPr/>
              <p:nvPr/>
            </p:nvSpPr>
            <p:spPr>
              <a:xfrm>
                <a:off x="6004235" y="3451258"/>
                <a:ext cx="30979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𝑒𝑥𝑒𝑐𝑢𝑡𝑖𝑜𝑛𝑠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𝐶h𝑎𝑖𝑛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𝑅𝑒𝑝𝑙𝑖𝑐𝑎𝑡𝑖𝑜𝑛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C3CBAF-CC7C-4F62-AE3C-C44E5C282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235" y="3451258"/>
                <a:ext cx="3097995" cy="646331"/>
              </a:xfrm>
              <a:prstGeom prst="rect">
                <a:avLst/>
              </a:prstGeom>
              <a:blipFill>
                <a:blip r:embed="rId6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E26092-BC0B-4000-8930-588E28833B38}"/>
              </a:ext>
            </a:extLst>
          </p:cNvPr>
          <p:cNvSpPr txBox="1"/>
          <p:nvPr/>
        </p:nvSpPr>
        <p:spPr>
          <a:xfrm>
            <a:off x="751721" y="4919569"/>
            <a:ext cx="667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Hard to find executions or false positives, </a:t>
            </a:r>
          </a:p>
          <a:p>
            <a:pPr marL="342900" indent="-342900">
              <a:buAutoNum type="alphaUcParenBoth"/>
            </a:pPr>
            <a:r>
              <a:rPr lang="en-US" dirty="0"/>
              <a:t>Low probability executions, (C) High probability executions</a:t>
            </a:r>
          </a:p>
        </p:txBody>
      </p:sp>
    </p:spTree>
    <p:extLst>
      <p:ext uri="{BB962C8B-B14F-4D97-AF65-F5344CB8AC3E}">
        <p14:creationId xmlns:p14="http://schemas.microsoft.com/office/powerpoint/2010/main" val="376926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vs Monolithic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6A5D82-A9E5-40CC-8E0C-1F50D3E3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3" y="1541289"/>
            <a:ext cx="8293895" cy="268694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fold: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Test-amplification via abstractions: </a:t>
            </a:r>
            <a:r>
              <a:rPr lang="en-US" dirty="0"/>
              <a:t>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Module system based on theory compositional refinement: </a:t>
            </a:r>
            <a:r>
              <a:rPr lang="en-US" dirty="0">
                <a:solidFill>
                  <a:schemeClr val="tx2"/>
                </a:solidFill>
              </a:rPr>
              <a:t>Test “whole-system” properties by testing each component in isolation.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1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D68A-F6CB-43A9-995E-58B738A5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Guarantee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E002-5DAB-4174-ABE9-A03364400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technical mechanisms required for introducing assume-guarantee reasoning into a programming framework: </a:t>
            </a:r>
          </a:p>
          <a:p>
            <a:pPr marL="457200" indent="-457200">
              <a:buAutoNum type="arabicParenBoth"/>
            </a:pPr>
            <a:r>
              <a:rPr lang="en-US" dirty="0"/>
              <a:t>A notion of a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that can be composed with other modules. </a:t>
            </a:r>
          </a:p>
          <a:p>
            <a:pPr marL="457200" indent="-457200">
              <a:buAutoNum type="arabicParenBoth"/>
            </a:pPr>
            <a:r>
              <a:rPr lang="en-US" dirty="0"/>
              <a:t>The ability to describe a module at multiple levels of abstraction and check that a concrete description </a:t>
            </a:r>
            <a:r>
              <a:rPr lang="en-US" dirty="0">
                <a:solidFill>
                  <a:srgbClr val="FF0000"/>
                </a:solidFill>
              </a:rPr>
              <a:t>refines</a:t>
            </a:r>
            <a:r>
              <a:rPr lang="en-US" dirty="0"/>
              <a:t> an abstract description. </a:t>
            </a:r>
          </a:p>
          <a:p>
            <a:pPr marL="457200" indent="-457200">
              <a:buAutoNum type="arabicParenBoth"/>
            </a:pPr>
            <a:r>
              <a:rPr lang="en-US" dirty="0"/>
              <a:t>The capability to seamlessly </a:t>
            </a:r>
            <a:r>
              <a:rPr lang="en-US" dirty="0">
                <a:solidFill>
                  <a:srgbClr val="FF0000"/>
                </a:solidFill>
              </a:rPr>
              <a:t>substitute</a:t>
            </a:r>
            <a:r>
              <a:rPr lang="en-US" dirty="0"/>
              <a:t>, in the environment of a module, any concrete module with its abstraction.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A45F3-F84C-4E41-A42C-7178D8F2B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0133-BF86-4CBC-AAC5-F3EA45961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A8117-3666-4E85-AD76-1124926D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4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module in P is a collection of state machines.</a:t>
            </a:r>
          </a:p>
          <a:p>
            <a:endParaRPr lang="en-US" dirty="0"/>
          </a:p>
          <a:p>
            <a:r>
              <a:rPr lang="en-US" dirty="0"/>
              <a:t>module Client = { </a:t>
            </a:r>
            <a:r>
              <a:rPr lang="en-US" dirty="0" err="1"/>
              <a:t>ClientMachine</a:t>
            </a:r>
            <a:r>
              <a:rPr lang="en-US" dirty="0"/>
              <a:t>, Timer };</a:t>
            </a:r>
          </a:p>
          <a:p>
            <a:endParaRPr lang="en-US" dirty="0"/>
          </a:p>
          <a:p>
            <a:r>
              <a:rPr lang="en-US" dirty="0"/>
              <a:t>module Server = { </a:t>
            </a:r>
            <a:r>
              <a:rPr lang="en-US" dirty="0" err="1"/>
              <a:t>ServerMachine</a:t>
            </a:r>
            <a:r>
              <a:rPr lang="en-US" dirty="0"/>
              <a:t> };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0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feature required for compositional reasoning is substitution, the ability to seamlessly bind the creation statement:</a:t>
            </a:r>
          </a:p>
          <a:p>
            <a:endParaRPr lang="en-US" dirty="0"/>
          </a:p>
          <a:p>
            <a:r>
              <a:rPr lang="en-US" dirty="0"/>
              <a:t>{ ..</a:t>
            </a:r>
          </a:p>
          <a:p>
            <a:r>
              <a:rPr lang="en-US" dirty="0"/>
              <a:t>	new </a:t>
            </a:r>
            <a:r>
              <a:rPr lang="en-US" dirty="0" err="1"/>
              <a:t>IServer</a:t>
            </a:r>
            <a:r>
              <a:rPr lang="en-US" dirty="0"/>
              <a:t>() </a:t>
            </a:r>
          </a:p>
          <a:p>
            <a:r>
              <a:rPr lang="en-US" dirty="0"/>
              <a:t>..}</a:t>
            </a:r>
          </a:p>
          <a:p>
            <a:r>
              <a:rPr lang="en-US" dirty="0"/>
              <a:t>to </a:t>
            </a:r>
            <a:r>
              <a:rPr lang="en-US" dirty="0" err="1"/>
              <a:t>ServerImpl</a:t>
            </a:r>
            <a:r>
              <a:rPr lang="en-US" dirty="0"/>
              <a:t> when testing server implementation and to </a:t>
            </a:r>
            <a:r>
              <a:rPr lang="en-US" dirty="0" err="1"/>
              <a:t>ServerAbs</a:t>
            </a:r>
            <a:r>
              <a:rPr lang="en-US" dirty="0"/>
              <a:t> when testing its environment.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DC81-26C5-4257-9496-5A36F717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</a:t>
            </a:r>
            <a:r>
              <a:rPr lang="en-US" dirty="0" err="1"/>
              <a:t>PingPong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5574-422B-451B-B3A6-DFF44CDD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51DB8-C12D-4D79-936D-AF888584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F9DCE-662E-4D9F-BD67-F73614571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9C69C-6EB8-4628-877B-F572F9FC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9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and Refinement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Visible actions: Sends, Creates.</a:t>
                </a:r>
              </a:p>
              <a:p>
                <a:endParaRPr lang="en-US" dirty="0"/>
              </a:p>
              <a:p>
                <a:r>
                  <a:rPr lang="en-US" dirty="0"/>
                  <a:t>Sends(P) = {E2, E3, E4, E5}</a:t>
                </a:r>
              </a:p>
              <a:p>
                <a:r>
                  <a:rPr lang="en-US" dirty="0"/>
                  <a:t>Receives(P) = {E1, E2, E3}</a:t>
                </a:r>
              </a:p>
              <a:p>
                <a:r>
                  <a:rPr lang="en-US" dirty="0"/>
                  <a:t>Creates(P) = {I2, I3}</a:t>
                </a:r>
              </a:p>
              <a:p>
                <a:r>
                  <a:rPr lang="en-US" dirty="0" err="1"/>
                  <a:t>ExportedInterfaces</a:t>
                </a:r>
                <a:r>
                  <a:rPr lang="en-US" dirty="0"/>
                  <a:t>(P) = {I1, I2}</a:t>
                </a:r>
              </a:p>
              <a:p>
                <a:endParaRPr lang="en-US" dirty="0"/>
              </a:p>
              <a:p>
                <a:r>
                  <a:rPr lang="en-US" dirty="0"/>
                  <a:t>Trace : sequence of visible actions.</a:t>
                </a:r>
              </a:p>
              <a:p>
                <a:endParaRPr lang="en-US" dirty="0"/>
              </a:p>
              <a:p>
                <a:r>
                  <a:rPr lang="en-US" dirty="0"/>
                  <a:t>P refines P’ </a:t>
                </a:r>
                <a:r>
                  <a:rPr lang="en-US" dirty="0" err="1"/>
                  <a:t>iff</a:t>
                </a:r>
                <a:r>
                  <a:rPr lang="en-US" dirty="0"/>
                  <a:t> Traces(P)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Traces(P’)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  <a:blipFill>
                <a:blip r:embed="rId2"/>
                <a:stretch>
                  <a:fillRect l="-4112" t="-2043" r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FFA914-4F84-4A4F-AC2B-EB606A4C2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7710" y="1391115"/>
            <a:ext cx="3702050" cy="340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93251-C26A-4CFC-8A78-CC09BDE270CD}"/>
                  </a:ext>
                </a:extLst>
              </p:cNvPr>
              <p:cNvSpPr txBox="1"/>
              <p:nvPr/>
            </p:nvSpPr>
            <p:spPr>
              <a:xfrm>
                <a:off x="276058" y="5075151"/>
                <a:ext cx="3923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𝒎𝒐𝒅𝒖𝒍𝒆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 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 };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93251-C26A-4CFC-8A78-CC09BDE2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58" y="5075151"/>
                <a:ext cx="3923703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2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825-E690-4064-A883-15E42E40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Constructors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D6CDFD-DEC7-4487-BD27-A122B18E1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51694"/>
            <a:ext cx="7543800" cy="31006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BDF53-288A-4B69-A520-03B6400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8BB0-263E-4A3F-8CFD-F586506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03623-45BB-409B-B0F2-0B3F0034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7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B44D-4049-435D-BE69-D99298F1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335640"/>
                <a:ext cx="7543801" cy="52066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a union of the functionalities of P and Q.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335640"/>
                <a:ext cx="7543801" cy="520661"/>
              </a:xfrm>
              <a:blipFill>
                <a:blip r:embed="rId2"/>
                <a:stretch>
                  <a:fillRect l="-1373" t="-1627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75C3-616C-4795-ACC4-E4622AC3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6CF84-2EE8-417B-8816-EB6E19A2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1B53-7E21-4E88-92B4-08EE097C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78BBEC-84A5-4C25-B938-4F626425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" y="2596868"/>
            <a:ext cx="9144000" cy="34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BC03-0CCE-4DFF-8106-10ECF9B6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547B-A8B0-4A57-A290-E8E84645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program is a collection of state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provides primitives for modeling non-determinism and performing “unit”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compiler generates both code for systematic testing and C/C++ code for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systematic testing engine is able to reproduce hard to find </a:t>
            </a:r>
            <a:r>
              <a:rPr lang="en-US" dirty="0">
                <a:solidFill>
                  <a:srgbClr val="FF0000"/>
                </a:solidFill>
              </a:rPr>
              <a:t>Heisenbugs</a:t>
            </a:r>
            <a:r>
              <a:rPr lang="en-US" dirty="0"/>
              <a:t> in asynchronous message passing programs.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FF53C-93B1-4231-B957-580108DA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90CB-0680-404F-98AD-D12785D6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0532-47D5-4467-91B6-4E5CD71C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1B35-ED53-428B-A98C-1F0C5A38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939E61-964E-476B-BF09-C09D67CBB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similar to union but requires output actions to be disjoint.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939E61-964E-476B-BF09-C09D67CBB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05139-D44D-4949-BB64-811CF2AB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B28D2-1EBF-4B72-A7B2-57941123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FE8AE-0F7A-4708-A00D-D1C6BC99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2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Assume Guarantee (AG) Reasoning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02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BEC5-87E2-4659-8B5E-E152861E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EE5B-7B24-425D-B5F6-CDF60506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 Reasoning and Refinement 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6A58-F4B7-4769-B0F2-A92C2A2D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E2CD-9E7D-4C01-9877-B8AC2663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4D56-BC51-439D-A8D2-17219F1D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82F5-0E9E-4C97-BAC0-804B6675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Compositional Reasoning of Distributed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110B-A48F-40DA-91A9-2EAD3AC5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F81A-DED9-4251-AB96-11C97ECA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DF78A-372B-4667-BEE6-4D49B248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9372F-AA5A-4E68-8ED1-3CDE3C0F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849" y="1456647"/>
            <a:ext cx="5279067" cy="372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3923CA-D2B9-4027-9B29-3346113560F8}"/>
              </a:ext>
            </a:extLst>
          </p:cNvPr>
          <p:cNvSpPr txBox="1"/>
          <p:nvPr/>
        </p:nvSpPr>
        <p:spPr>
          <a:xfrm>
            <a:off x="2420066" y="1917078"/>
            <a:ext cx="644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Decompose using AG principle into following simpler checks: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812CDE-78D0-48EF-800D-CB6C33C4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125" y="2921875"/>
            <a:ext cx="5094514" cy="405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88D42-AF35-4D24-A418-8F499042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849" y="3727234"/>
            <a:ext cx="5149516" cy="376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8C87D3-7836-459C-BA2A-66EFA4B4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434" y="4594330"/>
            <a:ext cx="5286205" cy="404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9DE591-E83A-4F21-B362-43B5D93BD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30" y="5255562"/>
            <a:ext cx="4991387" cy="401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5B126-01D3-4C4A-B085-C5897C17B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9815" y="5714568"/>
            <a:ext cx="5842901" cy="3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63FA-3D08-49D6-9638-8E67105D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9770-AA10-4408-8183-5CB9B955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>
                <a:hlinkClick r:id="rId2"/>
              </a:rPr>
              <a:t>https://github.com/p-org/P/blob/master/Src/Samples/FaultTolerantDistributedSystems/ChainReplication/Test/TestScript.p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CD0D-AE46-46B2-A8BA-82A36E51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420EC-7811-467A-A269-758D734B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10C81-9287-47C4-8A9A-5E148D23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29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Autonomous Mobile Robotics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Image result for distributed robotics warehou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03" y="1335640"/>
            <a:ext cx="2846542" cy="18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9" y="1305157"/>
            <a:ext cx="2258267" cy="21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griculture dron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23" y="3801813"/>
            <a:ext cx="3568823" cy="18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6593" y="3246382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2186" y="568843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Agriculture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9609" y="56236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Delivery Systems</a:t>
            </a:r>
          </a:p>
        </p:txBody>
      </p:sp>
      <p:pic>
        <p:nvPicPr>
          <p:cNvPr id="1034" name="Picture 10" descr="Image result for multi drones delivering packag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8" y="4117799"/>
            <a:ext cx="3339772" cy="140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57304" y="351506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Surveillance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7160" y="3261894"/>
            <a:ext cx="6990193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 major challenge in autonomous mobile robotics is programming robots with </a:t>
            </a:r>
            <a:r>
              <a:rPr lang="en-US" i="1" dirty="0">
                <a:solidFill>
                  <a:srgbClr val="FF0000"/>
                </a:solidFill>
              </a:rPr>
              <a:t>formal guarantees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high assurance</a:t>
            </a:r>
            <a:r>
              <a:rPr lang="en-US" dirty="0"/>
              <a:t> of correct operation.</a:t>
            </a:r>
          </a:p>
        </p:txBody>
      </p:sp>
    </p:spTree>
    <p:extLst>
      <p:ext uri="{BB962C8B-B14F-4D97-AF65-F5344CB8AC3E}">
        <p14:creationId xmlns:p14="http://schemas.microsoft.com/office/powerpoint/2010/main" val="40677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05F7-7C40-4B65-8EA1-4187DF74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643B-73B2-43DA-BC70-4AFC3397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903C5-5F3D-4EC6-AA70-78BA16C2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DC352-0CF7-455E-BC0D-A2B2D198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BB326-BB85-4251-86EE-9B08D451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95" y="1363141"/>
            <a:ext cx="417510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demo">
            <a:hlinkClick r:id="" action="ppaction://media"/>
            <a:extLst>
              <a:ext uri="{FF2B5EF4-FFF2-40B4-BE49-F238E27FC236}">
                <a16:creationId xmlns:a16="http://schemas.microsoft.com/office/drawing/2014/main" id="{49DCEB52-0F8C-46FF-AE52-BCFD93EBA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5622376" cy="3162586"/>
          </a:xfrm>
          <a:prstGeom prst="rect">
            <a:avLst/>
          </a:prstGeom>
        </p:spPr>
      </p:pic>
      <p:pic>
        <p:nvPicPr>
          <p:cNvPr id="7" name="16_8">
            <a:hlinkClick r:id="" action="ppaction://media"/>
            <a:extLst>
              <a:ext uri="{FF2B5EF4-FFF2-40B4-BE49-F238E27FC236}">
                <a16:creationId xmlns:a16="http://schemas.microsoft.com/office/drawing/2014/main" id="{D725BFEA-5534-4F0B-AFCD-10B049A6B4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0415" y="3168052"/>
            <a:ext cx="6501082" cy="36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3001384"/>
            <a:ext cx="7543801" cy="2867710"/>
          </a:xfrm>
        </p:spPr>
        <p:txBody>
          <a:bodyPr/>
          <a:lstStyle/>
          <a:p>
            <a:r>
              <a:rPr lang="en-US" dirty="0"/>
              <a:t>DRONA is available on GitHub.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http://drona-org.github.io/Drona/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6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Fault-Tolerant Distributed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7933-D116-41C9-9B4B-F4AF0D56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84" y="1317935"/>
            <a:ext cx="5368013" cy="341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8070D-C212-471A-A0CC-A9C9B6256D29}"/>
              </a:ext>
            </a:extLst>
          </p:cNvPr>
          <p:cNvSpPr txBox="1"/>
          <p:nvPr/>
        </p:nvSpPr>
        <p:spPr>
          <a:xfrm>
            <a:off x="1541637" y="4861332"/>
            <a:ext cx="55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Software stack of a fault-tolerant distributed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43926-C55D-4600-931D-20CC43DA8B7F}"/>
              </a:ext>
            </a:extLst>
          </p:cNvPr>
          <p:cNvSpPr/>
          <p:nvPr/>
        </p:nvSpPr>
        <p:spPr>
          <a:xfrm>
            <a:off x="598636" y="5550190"/>
            <a:ext cx="8203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latin typeface="Arial" panose="020B0604020202020204" pitchFamily="34" charset="0"/>
              </a:rPr>
              <a:t>State machine replication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is a general method for implementing a fault-tolerant service by replicating logs. 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14:cNvPr>
              <p14:cNvContentPartPr/>
              <p14:nvPr/>
            </p14:nvContentPartPr>
            <p14:xfrm>
              <a:off x="3108063" y="1447678"/>
              <a:ext cx="2016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063" y="1438678"/>
                <a:ext cx="37800" cy="33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D2E4D6F-AD2F-42E6-AD9E-0CC848CC781E}"/>
              </a:ext>
            </a:extLst>
          </p:cNvPr>
          <p:cNvSpPr/>
          <p:nvPr/>
        </p:nvSpPr>
        <p:spPr>
          <a:xfrm>
            <a:off x="1450665" y="1463518"/>
            <a:ext cx="2557570" cy="1210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37D440-D64A-4915-BB98-C0C7CD8EB396}"/>
              </a:ext>
            </a:extLst>
          </p:cNvPr>
          <p:cNvSpPr/>
          <p:nvPr/>
        </p:nvSpPr>
        <p:spPr>
          <a:xfrm>
            <a:off x="4324490" y="1733952"/>
            <a:ext cx="3423844" cy="1820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commit service using Two Phase Commit protocol.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3094C-DC7A-434A-92BC-FB0EF026B707}"/>
              </a:ext>
            </a:extLst>
          </p:cNvPr>
          <p:cNvSpPr/>
          <p:nvPr/>
        </p:nvSpPr>
        <p:spPr>
          <a:xfrm>
            <a:off x="1608793" y="2556959"/>
            <a:ext cx="5399704" cy="1533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3" grpId="1" animBg="1"/>
      <p:bldP spid="11" grpId="0" animBg="1"/>
      <p:bldP spid="11" grpId="1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FFF4-A784-4F2B-8A3A-9CEDA70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Testing Distributed Systems is Challenging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D7F0-1826-4B02-80BF-D0637931F9B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2960" y="1273996"/>
                <a:ext cx="4422808" cy="4595098"/>
              </a:xfrm>
            </p:spPr>
            <p:txBody>
              <a:bodyPr>
                <a:normAutofit fontScale="925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Components interacts with each other asynchronously.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Nondetermism</a:t>
                </a:r>
                <a:r>
                  <a:rPr lang="en-US" dirty="0"/>
                  <a:t>: Node failure, message loss ..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Combinatorial explosion: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17 !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other nondeterminism.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The problem is undecidable in most cases.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D7F0-1826-4B02-80BF-D0637931F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2960" y="1273996"/>
                <a:ext cx="4422808" cy="4595098"/>
              </a:xfrm>
              <a:blipFill>
                <a:blip r:embed="rId2"/>
                <a:stretch>
                  <a:fillRect l="-3030" t="-1326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1FA53-B1F7-491E-80F7-78CCDC2B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B4FD-85D9-41F7-B1C6-FDAF1530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B8DD-C6D0-444E-B72F-BA74C536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EF8578-4468-4A83-BC4D-6AF3FED36F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20141" y="2653823"/>
            <a:ext cx="3262242" cy="207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E8522C-9225-41C4-AF52-8F05329000C0}"/>
              </a:ext>
            </a:extLst>
          </p:cNvPr>
          <p:cNvSpPr txBox="1"/>
          <p:nvPr/>
        </p:nvSpPr>
        <p:spPr>
          <a:xfrm>
            <a:off x="5774310" y="2048805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fault tolerant system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DA24A5-CC51-4767-9437-1F52AC82EC9B}"/>
              </a:ext>
            </a:extLst>
          </p:cNvPr>
          <p:cNvSpPr/>
          <p:nvPr/>
        </p:nvSpPr>
        <p:spPr>
          <a:xfrm>
            <a:off x="5934854" y="2935706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9C381A-952E-4695-A4AC-F2D92250B719}"/>
              </a:ext>
            </a:extLst>
          </p:cNvPr>
          <p:cNvSpPr/>
          <p:nvPr/>
        </p:nvSpPr>
        <p:spPr>
          <a:xfrm>
            <a:off x="6080379" y="356134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95A595-9A2C-4FFA-A4D8-827F09A2B6ED}"/>
              </a:ext>
            </a:extLst>
          </p:cNvPr>
          <p:cNvSpPr/>
          <p:nvPr/>
        </p:nvSpPr>
        <p:spPr>
          <a:xfrm>
            <a:off x="5682562" y="390510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51A757-CF81-4A40-8C96-5E3DDBDC27F3}"/>
              </a:ext>
            </a:extLst>
          </p:cNvPr>
          <p:cNvSpPr/>
          <p:nvPr/>
        </p:nvSpPr>
        <p:spPr>
          <a:xfrm>
            <a:off x="6391871" y="390510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53975B-8D74-4361-BF5F-3B5F37B2C096}"/>
              </a:ext>
            </a:extLst>
          </p:cNvPr>
          <p:cNvSpPr/>
          <p:nvPr/>
        </p:nvSpPr>
        <p:spPr>
          <a:xfrm>
            <a:off x="6391871" y="4468875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122922-3DFE-4A8A-BC12-5DE48ADC672C}"/>
                  </a:ext>
                </a:extLst>
              </p:cNvPr>
              <p:cNvSpPr txBox="1"/>
              <p:nvPr/>
            </p:nvSpPr>
            <p:spPr>
              <a:xfrm>
                <a:off x="6459241" y="5266052"/>
                <a:ext cx="1184042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17 !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122922-3DFE-4A8A-BC12-5DE48ADC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41" y="5266052"/>
                <a:ext cx="1184042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0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D9C1-F01B-4075-83F8-550A88CE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Testing Distributed Systems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AB1B-30B8-4F59-A618-630327FD3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Exhaustive and random search techniques do not scale.</a:t>
            </a:r>
          </a:p>
          <a:p>
            <a:pPr marL="829818" lvl="1" indent="-342900"/>
            <a:r>
              <a:rPr lang="en-US" dirty="0"/>
              <a:t>Inadequate test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Symbolic execution based approaches also face the path explosion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practice, bugs are generally found in production or after deployment 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6A79C-E33C-4778-BD4A-CD12AA64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3E2B7-F2DE-42EC-9973-56E4A901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E95C-407F-4872-83C3-787A69E6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07230"/>
            <a:ext cx="7543800" cy="792183"/>
          </a:xfrm>
        </p:spPr>
        <p:txBody>
          <a:bodyPr>
            <a:noAutofit/>
          </a:bodyPr>
          <a:lstStyle/>
          <a:p>
            <a:r>
              <a:rPr lang="en-US" sz="3600" dirty="0"/>
              <a:t>Scalable Testing of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273996"/>
            <a:ext cx="5454087" cy="4595098"/>
          </a:xfrm>
        </p:spPr>
        <p:txBody>
          <a:bodyPr/>
          <a:lstStyle/>
          <a:p>
            <a:r>
              <a:rPr lang="en-US" dirty="0"/>
              <a:t>Problem: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Monolithic testing does not scale.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re-use of the systematic testing effort.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64A494-6E97-4F0C-9F13-FABD061949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3459" y="3398209"/>
            <a:ext cx="3702050" cy="235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C78A01-2E51-4C79-A669-166B1720DE0D}"/>
                  </a:ext>
                </a:extLst>
              </p14:cNvPr>
              <p14:cNvContentPartPr/>
              <p14:nvPr/>
            </p14:nvContentPartPr>
            <p14:xfrm>
              <a:off x="4923471" y="3451442"/>
              <a:ext cx="3377160" cy="2444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C78A01-2E51-4C79-A669-166B1720DE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4471" y="3442442"/>
                <a:ext cx="3394800" cy="246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2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fold: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Test-amplification via abstractions: </a:t>
            </a:r>
            <a:r>
              <a:rPr lang="en-US" dirty="0"/>
              <a:t>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Module system based on theory compositional refinement: </a:t>
            </a:r>
            <a:r>
              <a:rPr lang="en-US" dirty="0">
                <a:solidFill>
                  <a:schemeClr val="tx2"/>
                </a:solidFill>
              </a:rPr>
              <a:t>Test “whole-system” properties by testing each component in isolation.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Test Amplification via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guarantee </a:t>
                </a:r>
                <a:r>
                  <a:rPr lang="en-US" dirty="0"/>
                  <a:t>reasoning achieves decomposition using abstractions.</a:t>
                </a:r>
              </a:p>
              <a:p>
                <a:endParaRPr lang="en-US" dirty="0"/>
              </a:p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2688" r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9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30B222A-836D-49CA-A00E-7ED3C0023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2" y="3067636"/>
            <a:ext cx="4467588" cy="31956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70678-4B3C-4F59-8D3E-AEA1F8552895}"/>
                  </a:ext>
                </a:extLst>
              </p:cNvPr>
              <p:cNvSpPr txBox="1"/>
              <p:nvPr/>
            </p:nvSpPr>
            <p:spPr>
              <a:xfrm>
                <a:off x="2152831" y="1662617"/>
                <a:ext cx="5238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𝑀𝑢𝑙𝑡𝑖𝑃𝑎𝑥𝑜𝑠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𝐿𝑒𝑎𝑑𝑒𝑟𝐸𝑙𝑒𝑐𝑡𝑖𝑜𝑛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𝐿𝑖𝑛𝑒𝑎𝑟𝑖𝑧𝑎𝑏𝑖𝑙𝑖𝑡𝑦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70678-4B3C-4F59-8D3E-AEA1F8552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831" y="1662617"/>
                <a:ext cx="523880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299EB-0EB6-4648-9E49-A99CF4401486}"/>
                  </a:ext>
                </a:extLst>
              </p:cNvPr>
              <p:cNvSpPr/>
              <p:nvPr/>
            </p:nvSpPr>
            <p:spPr>
              <a:xfrm>
                <a:off x="1927625" y="2240991"/>
                <a:ext cx="56892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𝑀𝑢𝑙𝑡𝑖𝑃𝑎𝑥𝑜𝑠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∥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𝐿𝑒𝑎𝑑𝑒𝑟𝐸𝑙𝑒𝑐𝑡𝑖𝑜𝑛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𝐴𝑏𝑠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𝐿𝑖𝑛𝑒𝑎𝑟𝑖𝑧𝑎𝑏𝑖𝑙𝑖𝑡𝑦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299EB-0EB6-4648-9E49-A99CF4401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625" y="2240991"/>
                <a:ext cx="5689218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A39CCB4-491D-4AF1-98FD-60C57D79C9DA}"/>
              </a:ext>
            </a:extLst>
          </p:cNvPr>
          <p:cNvSpPr txBox="1"/>
          <p:nvPr/>
        </p:nvSpPr>
        <p:spPr>
          <a:xfrm>
            <a:off x="1952553" y="348572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3, K =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1576DE-E9A0-4181-8EAC-C066575A2F17}"/>
                  </a:ext>
                </a:extLst>
              </p:cNvPr>
              <p:cNvSpPr txBox="1"/>
              <p:nvPr/>
            </p:nvSpPr>
            <p:spPr>
              <a:xfrm>
                <a:off x="7734587" y="1688510"/>
                <a:ext cx="852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1576DE-E9A0-4181-8EAC-C066575A2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587" y="1688510"/>
                <a:ext cx="8522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EB4E71-CFF6-46B5-9E4A-6E35CC4F7A80}"/>
                  </a:ext>
                </a:extLst>
              </p:cNvPr>
              <p:cNvSpPr txBox="1"/>
              <p:nvPr/>
            </p:nvSpPr>
            <p:spPr>
              <a:xfrm>
                <a:off x="7542082" y="2240991"/>
                <a:ext cx="1350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/217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EB4E71-CFF6-46B5-9E4A-6E35CC4F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082" y="2240991"/>
                <a:ext cx="135081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81F8D85-F6F6-4985-862F-E378A679680B}"/>
              </a:ext>
            </a:extLst>
          </p:cNvPr>
          <p:cNvSpPr txBox="1"/>
          <p:nvPr/>
        </p:nvSpPr>
        <p:spPr>
          <a:xfrm>
            <a:off x="5735920" y="4342300"/>
            <a:ext cx="285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linear scale up in test coverage</a:t>
            </a:r>
          </a:p>
        </p:txBody>
      </p:sp>
    </p:spTree>
    <p:extLst>
      <p:ext uri="{BB962C8B-B14F-4D97-AF65-F5344CB8AC3E}">
        <p14:creationId xmlns:p14="http://schemas.microsoft.com/office/powerpoint/2010/main" val="225550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Retrospect">
  <a:themeElements>
    <a:clrScheme name="Custom 7">
      <a:dk1>
        <a:srgbClr val="000000"/>
      </a:dk1>
      <a:lt1>
        <a:sysClr val="window" lastClr="FFFFFF"/>
      </a:lt1>
      <a:dk2>
        <a:srgbClr val="3F739B"/>
      </a:dk2>
      <a:lt2>
        <a:srgbClr val="CCDDEA"/>
      </a:lt2>
      <a:accent1>
        <a:srgbClr val="1F394D"/>
      </a:accent1>
      <a:accent2>
        <a:srgbClr val="FFFFFF"/>
      </a:accent2>
      <a:accent3>
        <a:srgbClr val="172A39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20733</TotalTime>
  <Words>899</Words>
  <Application>Microsoft Office PowerPoint</Application>
  <PresentationFormat>On-screen Show (4:3)</PresentationFormat>
  <Paragraphs>214</Paragraphs>
  <Slides>28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AngsanaUPC</vt:lpstr>
      <vt:lpstr>Arial</vt:lpstr>
      <vt:lpstr>Calibri</vt:lpstr>
      <vt:lpstr>Cambria Math</vt:lpstr>
      <vt:lpstr>Consolas</vt:lpstr>
      <vt:lpstr>Copperplate Gothic Bold</vt:lpstr>
      <vt:lpstr>Garamond</vt:lpstr>
      <vt:lpstr>Trebuchet MS</vt:lpstr>
      <vt:lpstr>Retrospect</vt:lpstr>
      <vt:lpstr>Compositional Reasoning of P programs</vt:lpstr>
      <vt:lpstr>Recap</vt:lpstr>
      <vt:lpstr>Fault-Tolerant Distributed System</vt:lpstr>
      <vt:lpstr>Testing Distributed Systems is Challenging</vt:lpstr>
      <vt:lpstr>Testing Distributed Systems is Challenging</vt:lpstr>
      <vt:lpstr>Scalable Testing of Distributed Systems</vt:lpstr>
      <vt:lpstr>Solution: Divide and Conquer</vt:lpstr>
      <vt:lpstr>Test Amplification via Abstraction</vt:lpstr>
      <vt:lpstr>Test-Coverage Amplification</vt:lpstr>
      <vt:lpstr>Test-Coverage Amplification</vt:lpstr>
      <vt:lpstr>Compositional vs Monolithic</vt:lpstr>
      <vt:lpstr>Solution: Divide and Conquer</vt:lpstr>
      <vt:lpstr>Assume Guarantee Reasoning</vt:lpstr>
      <vt:lpstr>Module</vt:lpstr>
      <vt:lpstr>Substitution</vt:lpstr>
      <vt:lpstr>Revisit PingPong</vt:lpstr>
      <vt:lpstr>Traces and Refinement</vt:lpstr>
      <vt:lpstr>Module Constructors</vt:lpstr>
      <vt:lpstr>Union</vt:lpstr>
      <vt:lpstr>Composition</vt:lpstr>
      <vt:lpstr>Assume Guarantee (AG) Reasoning</vt:lpstr>
      <vt:lpstr>Example </vt:lpstr>
      <vt:lpstr>Compositional Reasoning of Distributed Systems</vt:lpstr>
      <vt:lpstr>Hierarchical Reasoning</vt:lpstr>
      <vt:lpstr>Autonomous Mobile Robotics</vt:lpstr>
      <vt:lpstr>Robotic Software</vt:lpstr>
      <vt:lpstr>Demo Video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Desai</dc:creator>
  <cp:lastModifiedBy>Ankush Desai</cp:lastModifiedBy>
  <cp:revision>728</cp:revision>
  <dcterms:created xsi:type="dcterms:W3CDTF">2015-07-12T05:32:15Z</dcterms:created>
  <dcterms:modified xsi:type="dcterms:W3CDTF">2017-09-13T00:14:44Z</dcterms:modified>
</cp:coreProperties>
</file>